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40" d="100"/>
          <a:sy n="40" d="100"/>
        </p:scale>
        <p:origin x="228" y="-2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654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7819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141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0698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8528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9315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0646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4876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3433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295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99534" y="3305348"/>
            <a:ext cx="6654863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=""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=""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=""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=""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=""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=""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754650" y="266700"/>
            <a:ext cx="753335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ANALYSIS</a:t>
            </a:r>
          </a:p>
          <a:p>
            <a:r>
              <a:rPr lang="en-US" sz="2800" dirty="0" smtClean="0"/>
              <a:t>Animals and science are the two most popular categories of content, showing that people enjoy “real-life” and “factual” content the most.</a:t>
            </a:r>
          </a:p>
          <a:p>
            <a:endParaRPr lang="en-US" sz="2800" dirty="0"/>
          </a:p>
          <a:p>
            <a:r>
              <a:rPr lang="en-US" sz="2800" dirty="0" smtClean="0"/>
              <a:t>INSIGHT</a:t>
            </a:r>
          </a:p>
          <a:p>
            <a:r>
              <a:rPr lang="en-US" sz="2800" dirty="0" smtClean="0"/>
              <a:t>Food is a common theme with the top 5 categories with “Healthy Eating” ranking the highest. This may give the indication to the audience within your user base. You could use this insight to create a campaign and work with healthy eating brands to boost user engagement.</a:t>
            </a:r>
          </a:p>
          <a:p>
            <a:endParaRPr lang="en-US" sz="2800" dirty="0" smtClean="0"/>
          </a:p>
          <a:p>
            <a:r>
              <a:rPr lang="en-US" sz="2800" dirty="0" smtClean="0"/>
              <a:t>NEXT </a:t>
            </a:r>
            <a:r>
              <a:rPr lang="en-US" sz="2800" dirty="0" smtClean="0"/>
              <a:t>STEP</a:t>
            </a:r>
            <a:endParaRPr lang="en-US" sz="2800" dirty="0" smtClean="0"/>
          </a:p>
          <a:p>
            <a:r>
              <a:rPr lang="en-US" sz="2800" dirty="0" smtClean="0"/>
              <a:t>The ad-hoc analysis is insightful. But it’s time to take the analysis into large scale production for real-time understanding of your business. We can show you how to do this.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6553200" y="2005584"/>
            <a:ext cx="11582400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2405063"/>
            <a:endParaRPr lang="en-US" sz="3600" b="1" dirty="0" smtClean="0"/>
          </a:p>
          <a:p>
            <a:pPr marL="2405063"/>
            <a:r>
              <a:rPr lang="en-US" sz="3600" b="1" dirty="0" smtClean="0"/>
              <a:t>Social Buzz is a fast growing technology unicorn </a:t>
            </a:r>
            <a:r>
              <a:rPr lang="en-US" sz="3600" b="1" smtClean="0"/>
              <a:t>that </a:t>
            </a:r>
            <a:r>
              <a:rPr lang="en-US" sz="3600" b="1" smtClean="0"/>
              <a:t>needs to </a:t>
            </a:r>
            <a:r>
              <a:rPr lang="en-US" sz="3600" b="1" dirty="0" smtClean="0"/>
              <a:t>adapt quickly to </a:t>
            </a:r>
            <a:r>
              <a:rPr lang="en-US" sz="3600" b="1" smtClean="0"/>
              <a:t>its </a:t>
            </a:r>
            <a:r>
              <a:rPr lang="en-US" sz="3600" b="1" smtClean="0"/>
              <a:t>global </a:t>
            </a:r>
            <a:r>
              <a:rPr lang="en-US" sz="3600" b="1" dirty="0" smtClean="0"/>
              <a:t>scale. Accenture has begun a 3 month POC focusing on these tasks</a:t>
            </a:r>
            <a:endParaRPr lang="en-US" sz="3600" b="1" dirty="0"/>
          </a:p>
          <a:p>
            <a:pPr marL="2405063"/>
            <a:endParaRPr lang="en-US" sz="3600" b="1" dirty="0" smtClean="0"/>
          </a:p>
          <a:p>
            <a:pPr marL="2976563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Audit </a:t>
            </a:r>
            <a:r>
              <a:rPr lang="en-US" sz="3600" b="1" dirty="0"/>
              <a:t>of </a:t>
            </a:r>
            <a:r>
              <a:rPr lang="en-US" sz="3600" b="1" dirty="0" smtClean="0"/>
              <a:t>big </a:t>
            </a:r>
            <a:r>
              <a:rPr lang="en-US" sz="3600" b="1" dirty="0"/>
              <a:t>data </a:t>
            </a:r>
            <a:r>
              <a:rPr lang="en-US" sz="3600" b="1" dirty="0" smtClean="0"/>
              <a:t>practice</a:t>
            </a:r>
          </a:p>
          <a:p>
            <a:pPr marL="2976563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Recommendations </a:t>
            </a:r>
            <a:r>
              <a:rPr lang="en-US" sz="3600" b="1" dirty="0"/>
              <a:t>for a </a:t>
            </a:r>
            <a:r>
              <a:rPr lang="en-US" sz="3600" b="1" dirty="0" smtClean="0"/>
              <a:t>successful IPO</a:t>
            </a:r>
          </a:p>
          <a:p>
            <a:pPr marL="2976563" indent="-571500">
              <a:buFont typeface="Arial" panose="020B0604020202020204" pitchFamily="34" charset="0"/>
              <a:buChar char="•"/>
            </a:pPr>
            <a:r>
              <a:rPr lang="en-US" sz="3600" b="1" dirty="0" smtClean="0"/>
              <a:t>Analysis to find Social Buzz’s top 5 most popular categories of content.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253799" y="2308953"/>
            <a:ext cx="6204401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  <a:p>
            <a:pPr algn="ctr"/>
            <a:endParaRPr lang="en-US" sz="8000" spc="-80" dirty="0" smtClean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</a:rPr>
              <a:t>Over 100,000 </a:t>
            </a:r>
            <a:r>
              <a:rPr lang="en-US" sz="3600" b="1" dirty="0" smtClean="0">
                <a:solidFill>
                  <a:schemeClr val="bg1"/>
                </a:solidFill>
              </a:rPr>
              <a:t>posts per </a:t>
            </a:r>
            <a:r>
              <a:rPr lang="en-US" sz="3600" b="1" dirty="0">
                <a:solidFill>
                  <a:schemeClr val="bg1"/>
                </a:solidFill>
              </a:rPr>
              <a:t>day</a:t>
            </a:r>
            <a:br>
              <a:rPr lang="en-US" sz="3600" b="1" dirty="0">
                <a:solidFill>
                  <a:schemeClr val="bg1"/>
                </a:solidFill>
              </a:rPr>
            </a:br>
            <a:endParaRPr lang="en-US" sz="36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36,500,000 </a:t>
            </a:r>
            <a:r>
              <a:rPr lang="en-US" sz="3600" b="1" dirty="0">
                <a:solidFill>
                  <a:schemeClr val="bg1"/>
                </a:solidFill>
              </a:rPr>
              <a:t>pieces of </a:t>
            </a:r>
            <a:r>
              <a:rPr lang="en-US" sz="3600" b="1" dirty="0" smtClean="0">
                <a:solidFill>
                  <a:schemeClr val="bg1"/>
                </a:solidFill>
              </a:rPr>
              <a:t>contents </a:t>
            </a:r>
            <a:r>
              <a:rPr lang="en-US" sz="3600" b="1" dirty="0">
                <a:solidFill>
                  <a:schemeClr val="bg1"/>
                </a:solidFill>
              </a:rPr>
              <a:t>per </a:t>
            </a:r>
            <a:r>
              <a:rPr lang="en-US" sz="3600" b="1" dirty="0" smtClean="0">
                <a:solidFill>
                  <a:schemeClr val="bg1"/>
                </a:solidFill>
              </a:rPr>
              <a:t>year</a:t>
            </a:r>
          </a:p>
          <a:p>
            <a:pPr algn="ctr"/>
            <a:endParaRPr lang="en-US" sz="3600" b="1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pPr algn="ctr"/>
            <a:endParaRPr lang="en-US" sz="2400" b="1" spc="-80" dirty="0" smtClean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pPr algn="ctr"/>
            <a:r>
              <a:rPr lang="en-US" sz="2000" b="1" spc="-80" dirty="0" smtClean="0">
                <a:solidFill>
                  <a:schemeClr val="bg1"/>
                </a:solidFill>
                <a:latin typeface="Graphik Regular" panose="020B0503030202060203" pitchFamily="34" charset="0"/>
              </a:rPr>
              <a:t>But how to capitalize on it when there is so much?</a:t>
            </a:r>
            <a:endParaRPr lang="en-US" sz="2000" b="1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pPr algn="ctr"/>
            <a:endParaRPr lang="en-US" sz="2000" b="1" spc="-80" dirty="0" smtClean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Analysis to find Social Buzz’s top 5 most popular categories of content</a:t>
            </a:r>
            <a:endParaRPr lang="en-US" sz="2000" b="1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endParaRPr lang="en-US" sz="3600" b="1" spc="-80" dirty="0" smtClean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1515" y="6953289"/>
            <a:ext cx="2187334" cy="2123082"/>
            <a:chOff x="-23043" y="66270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23043" y="119186"/>
              <a:ext cx="6542158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70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951190" y="1733880"/>
            <a:ext cx="4377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Andrew Fleming</a:t>
            </a:r>
            <a:endParaRPr lang="en-US" sz="4800" dirty="0"/>
          </a:p>
        </p:txBody>
      </p:sp>
      <p:sp>
        <p:nvSpPr>
          <p:cNvPr id="33" name="TextBox 32"/>
          <p:cNvSpPr txBox="1"/>
          <p:nvPr/>
        </p:nvSpPr>
        <p:spPr>
          <a:xfrm>
            <a:off x="13910934" y="4762959"/>
            <a:ext cx="483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Marcus </a:t>
            </a:r>
            <a:r>
              <a:rPr lang="en-US" sz="4800" dirty="0" err="1" smtClean="0"/>
              <a:t>Rompton</a:t>
            </a:r>
            <a:endParaRPr lang="en-US" sz="4800" dirty="0"/>
          </a:p>
        </p:txBody>
      </p:sp>
      <p:sp>
        <p:nvSpPr>
          <p:cNvPr id="34" name="TextBox 33"/>
          <p:cNvSpPr txBox="1"/>
          <p:nvPr/>
        </p:nvSpPr>
        <p:spPr>
          <a:xfrm>
            <a:off x="13932319" y="7800232"/>
            <a:ext cx="4834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/>
              <a:t>Quadri</a:t>
            </a:r>
            <a:r>
              <a:rPr lang="en-US" sz="4800" dirty="0" smtClean="0"/>
              <a:t> Usman</a:t>
            </a:r>
            <a:endParaRPr lang="en-US" sz="4800" dirty="0"/>
          </a:p>
        </p:txBody>
      </p:sp>
      <p:sp>
        <p:nvSpPr>
          <p:cNvPr id="36" name="TextBox 35"/>
          <p:cNvSpPr txBox="1"/>
          <p:nvPr/>
        </p:nvSpPr>
        <p:spPr>
          <a:xfrm>
            <a:off x="13948884" y="2495371"/>
            <a:ext cx="411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Chief Technology Architect</a:t>
            </a:r>
            <a:endParaRPr lang="en-US" sz="3600" dirty="0"/>
          </a:p>
        </p:txBody>
      </p:sp>
      <p:sp>
        <p:nvSpPr>
          <p:cNvPr id="37" name="TextBox 36"/>
          <p:cNvSpPr txBox="1"/>
          <p:nvPr/>
        </p:nvSpPr>
        <p:spPr>
          <a:xfrm>
            <a:off x="14011895" y="5448300"/>
            <a:ext cx="411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Senior Principal</a:t>
            </a:r>
            <a:endParaRPr lang="en-US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14074906" y="8621708"/>
            <a:ext cx="4110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Data Analyst</a:t>
            </a:r>
            <a:endParaRPr 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581400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914400" y="-65244"/>
            <a:ext cx="16504317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79677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00" spc="-640" dirty="0" smtClean="0">
                <a:solidFill>
                  <a:srgbClr val="FFFFFF"/>
                </a:solidFill>
                <a:latin typeface="Clear Sans Regular Bold"/>
              </a:rPr>
              <a:t>1</a:t>
            </a:r>
            <a:endParaRPr lang="en-US" sz="7100" spc="-640" dirty="0">
              <a:solidFill>
                <a:srgbClr val="FFFFFF"/>
              </a:solidFill>
              <a:latin typeface="Clear Sans Regular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432283" y="2984043"/>
            <a:ext cx="901717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74886" y="1411687"/>
            <a:ext cx="14094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Understanding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50014" y="2944413"/>
            <a:ext cx="1340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Cleaning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763987" y="4640372"/>
            <a:ext cx="10978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Modelling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87698" y="6168589"/>
            <a:ext cx="9503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Data Analysis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386399" y="7908269"/>
            <a:ext cx="7275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Uncover Insights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7159" y="2857500"/>
            <a:ext cx="3740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A100FF"/>
                </a:solidFill>
              </a:rPr>
              <a:t>16</a:t>
            </a:r>
          </a:p>
          <a:p>
            <a:pPr algn="ctr"/>
            <a:endParaRPr lang="en-US" sz="4800" dirty="0"/>
          </a:p>
          <a:p>
            <a:pPr algn="ctr"/>
            <a:r>
              <a:rPr lang="en-US" sz="3200" dirty="0" smtClean="0"/>
              <a:t>UNIQUE </a:t>
            </a:r>
          </a:p>
          <a:p>
            <a:pPr algn="ctr"/>
            <a:r>
              <a:rPr lang="en-US" sz="3200" dirty="0" smtClean="0"/>
              <a:t>CATEGORIES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888171" y="2857500"/>
            <a:ext cx="37402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A100FF"/>
                </a:solidFill>
              </a:rPr>
              <a:t>1897</a:t>
            </a:r>
          </a:p>
          <a:p>
            <a:pPr algn="ctr"/>
            <a:endParaRPr lang="en-US" sz="4800" dirty="0"/>
          </a:p>
          <a:p>
            <a:pPr algn="ctr"/>
            <a:r>
              <a:rPr lang="en-US" sz="3200" dirty="0" smtClean="0"/>
              <a:t>REACTIONS TO ANIMAL POSTS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087839" y="2857499"/>
            <a:ext cx="29387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A100FF"/>
                </a:solidFill>
              </a:rPr>
              <a:t>JANUARY</a:t>
            </a:r>
          </a:p>
          <a:p>
            <a:pPr algn="ctr"/>
            <a:endParaRPr lang="en-US" sz="4800" dirty="0"/>
          </a:p>
          <a:p>
            <a:pPr algn="ctr"/>
            <a:r>
              <a:rPr lang="en-US" sz="3200" dirty="0" smtClean="0"/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-52384"/>
            <a:ext cx="15177803" cy="94630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46" y="954587"/>
            <a:ext cx="10056581" cy="83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266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Arial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Microsoft account</cp:lastModifiedBy>
  <cp:revision>40</cp:revision>
  <dcterms:created xsi:type="dcterms:W3CDTF">2006-08-16T00:00:00Z</dcterms:created>
  <dcterms:modified xsi:type="dcterms:W3CDTF">2024-03-01T13:43:03Z</dcterms:modified>
  <dc:identifier>DAEhDyfaYKE</dc:identifier>
</cp:coreProperties>
</file>